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8" r:id="rId4"/>
    <p:sldId id="258" r:id="rId5"/>
    <p:sldId id="291" r:id="rId6"/>
    <p:sldId id="259" r:id="rId7"/>
    <p:sldId id="272" r:id="rId8"/>
    <p:sldId id="260" r:id="rId9"/>
    <p:sldId id="261" r:id="rId10"/>
    <p:sldId id="262" r:id="rId11"/>
    <p:sldId id="263" r:id="rId12"/>
    <p:sldId id="264" r:id="rId13"/>
    <p:sldId id="265" r:id="rId14"/>
    <p:sldId id="279" r:id="rId15"/>
    <p:sldId id="266" r:id="rId16"/>
    <p:sldId id="267" r:id="rId17"/>
    <p:sldId id="269" r:id="rId18"/>
    <p:sldId id="270" r:id="rId19"/>
    <p:sldId id="271" r:id="rId20"/>
    <p:sldId id="273" r:id="rId21"/>
    <p:sldId id="274" r:id="rId22"/>
    <p:sldId id="275" r:id="rId23"/>
    <p:sldId id="276" r:id="rId24"/>
    <p:sldId id="277" r:id="rId25"/>
    <p:sldId id="278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9" r:id="rId35"/>
    <p:sldId id="292" r:id="rId3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6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40.jpeg>
</file>

<file path=ppt/media/image41.png>
</file>

<file path=ppt/media/image42.jpeg>
</file>

<file path=ppt/media/image43.png>
</file>

<file path=ppt/media/image44.png>
</file>

<file path=ppt/media/image45.jpeg>
</file>

<file path=ppt/media/image46.jpeg>
</file>

<file path=ppt/media/image47.jpeg>
</file>

<file path=ppt/media/image48.png>
</file>

<file path=ppt/media/image49.png>
</file>

<file path=ppt/media/image5.jpeg>
</file>

<file path=ppt/media/image50.jpeg>
</file>

<file path=ppt/media/image51.jpeg>
</file>

<file path=ppt/media/image52.png>
</file>

<file path=ppt/media/image53.jpeg>
</file>

<file path=ppt/media/image54.jpeg>
</file>

<file path=ppt/media/image55.jpeg>
</file>

<file path=ppt/media/image56.png>
</file>

<file path=ppt/media/image57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79E794-91C8-0F3E-A38C-26FC4EE84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F253CF-373C-082B-4DF4-D85925826C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68DD72-C09E-1270-AB23-34133A2ED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32360E-A339-D24A-85EF-96C9CF9B1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D90D45-9A26-8DEC-30A6-D3FA09E00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1369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A66F6-9602-AA36-53A8-466803FC0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EAFBA8F-DA0E-5E27-226E-2FFB224B7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4FE0EF-3B61-C9E8-A0EA-DC9B0697C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E82DC9-B3BF-F1E1-2076-60B11481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CA695D-A45A-2CC1-F6A2-FD3F4153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2942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ED89394-1CD4-A9DF-15D7-A1EFA2AFFF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EE5F458-DC99-1325-B865-739DB903F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3B1A8A9-918D-7DC9-C591-F91BEF6A8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8E9771-8FAB-58B8-A544-BD87D3199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9C604F-9E3C-0C7C-4E11-5AC380BEB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5598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DD34BF-D31F-1789-03B2-39C2A6E8F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5B6F61-291E-12A6-5C2D-8C844BC74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228581-9813-529C-41E3-48E965145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35C3169-4274-F5FE-22F9-D525C0803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1EBE4E-C6D1-D88E-0ED1-E74AA4950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8923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4E42C7-7530-AA6D-86FA-4B9AA2A4F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FF12A9-AC26-668B-8336-71AC51EC0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859C069-077D-DAF0-7E20-F02E8FD23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565B86-AB19-0F59-C19A-31B3CD09C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7ADCB5-FE9F-EF23-4D6A-47719F1E4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221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B8A13C-B07C-E128-1436-B976C980D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3491B1-B030-BA7F-C170-3E74F1DC4C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C50A650-9E33-032C-C08D-6907200BEA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AC46CBE-554C-56BC-DCE7-EF04C8AC6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A495632-F033-D4B3-4CD6-C31A22189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D98DC3C-5EEF-E43F-3A9B-76F8359F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8511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7FC0CD-1E04-62B2-3FDB-4026351FC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00CC76-2EC7-A431-3EBB-3D6050D08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5D9B80-A947-60A0-1F0D-39DAA6C04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D1BC19-36C8-E7A5-AA9A-30C19E8B69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BFE9AA6-96C4-C8D1-2711-6E2DAFEC06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073BA8E-78EB-B76C-E40B-F12E8822F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8249E5D-16F0-D96C-1C6D-0325E1940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88A2A6D-C306-8705-DCE1-86231B472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1333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6A4A03-505E-CA57-F9CC-81D9579E9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572F7F3-C606-5DF4-618C-9C64092E6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115236D-9B64-704C-9F49-9D4425721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808D72-0F20-6294-1228-2AF356EC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873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C289560-6DD7-6CE1-A4EA-765809426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3F226AE-EF75-94ED-EB45-A04D82AB6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EA27572-7354-4397-D10E-FF1A1B56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4496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43050-9814-F14C-93A0-EDAB9F67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EDAEAA-339B-A663-9D72-6FC7474F4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690328B-1C30-3057-B2DE-DA9773C01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540621C-0202-22F5-6F54-C57D94CF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F4FE32A-755A-066E-F6EA-D1F2AED25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F7A729C-DF54-F81A-E099-455497B3F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0776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C6979A-94D3-3B4E-330E-6A51DC81D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3FF3F90-95FA-CB55-8DBD-BD90020A4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0A5B499-7450-5CC5-1CB4-59EF4A7B95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BB78AE7-4D93-A333-D595-2B875BE7F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DB6BCC9-C111-15C7-31F3-7486E068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F92FB7C-C09E-6223-A829-83E173CEA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8688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58EAE7C-432C-1147-6A47-7EF25675E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074B16-5136-1F52-598A-22F567865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0E8301-1AC8-3726-60F7-AB7B798F42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05F588-96B7-4C5A-8A96-6BA27A5843AE}" type="datetimeFigureOut">
              <a:rPr lang="pt-BR" smtClean="0"/>
              <a:t>09/10/2024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494005-976D-0F9D-FA72-03AF807CB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AD6D7EB-3482-F3F1-7634-7B99F023F2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6C32B8-28D5-4CE2-8D78-39F9250C853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820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1.png"/><Relationship Id="rId4" Type="http://schemas.openxmlformats.org/officeDocument/2006/relationships/image" Target="../media/image40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7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pe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53.jpe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52.png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F75040-AB15-8569-AA4B-80A7C4ACB2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2960716"/>
            <a:ext cx="4036334" cy="2387600"/>
          </a:xfrm>
        </p:spPr>
        <p:txBody>
          <a:bodyPr anchor="t">
            <a:normAutofit/>
          </a:bodyPr>
          <a:lstStyle/>
          <a:p>
            <a:pPr algn="l"/>
            <a:r>
              <a:rPr lang="pt-BR" sz="5400" dirty="0">
                <a:ea typeface="HGMinchoE" panose="020B0400000000000000" pitchFamily="49" charset="-128"/>
              </a:rPr>
              <a:t>Iniciando no TypeScript</a:t>
            </a: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34" name="Rectangle 103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Rectangle 103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Rectangle 103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E5ED257-CD81-875E-940B-AA151C4B4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4851" y="885997"/>
            <a:ext cx="4733339" cy="473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5176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35995-0EF4-ED0A-66A5-C7FCDD995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1FCFEDA3-BA9F-80D6-4DC8-1D5C4C4AD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450"/>
            <a:ext cx="10515600" cy="1325563"/>
          </a:xfrm>
        </p:spPr>
        <p:txBody>
          <a:bodyPr/>
          <a:lstStyle/>
          <a:p>
            <a:pPr algn="ctr"/>
            <a:r>
              <a:rPr lang="pt-BR" sz="4000" dirty="0"/>
              <a:t>String</a:t>
            </a: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CDACC4A-AA6C-EB72-6E85-4ACE5AC6D2F9}"/>
              </a:ext>
            </a:extLst>
          </p:cNvPr>
          <p:cNvSpPr txBox="1"/>
          <p:nvPr/>
        </p:nvSpPr>
        <p:spPr>
          <a:xfrm>
            <a:off x="2588418" y="1439347"/>
            <a:ext cx="7015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b="0" i="0" dirty="0">
                <a:effectLst/>
                <a:latin typeface="Söhne Mono"/>
              </a:rPr>
              <a:t>O tipo </a:t>
            </a:r>
            <a:r>
              <a:rPr lang="pt-BR" b="1" dirty="0" err="1">
                <a:latin typeface="Söhne Mono"/>
              </a:rPr>
              <a:t>string</a:t>
            </a:r>
            <a:r>
              <a:rPr lang="pt-BR" b="1" dirty="0">
                <a:latin typeface="Söhne Mono"/>
              </a:rPr>
              <a:t> </a:t>
            </a:r>
            <a:r>
              <a:rPr lang="pt-BR" dirty="0">
                <a:latin typeface="Söhne Mono"/>
              </a:rPr>
              <a:t>é utilizado </a:t>
            </a:r>
            <a:r>
              <a:rPr lang="pt-BR" b="0" i="0" dirty="0">
                <a:effectLst/>
                <a:latin typeface="Söhne Mono"/>
              </a:rPr>
              <a:t>para representar valores que sejam textos.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0756666-2145-325F-F432-ED443A427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773" y="2019300"/>
            <a:ext cx="6090451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582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EC5A3-595B-9522-730B-2BEDC6A5A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6A434657-6C16-6EB8-671E-D1E51917F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450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Void</a:t>
            </a: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507A948-7945-2F20-1FA6-28EBC5BB737C}"/>
              </a:ext>
            </a:extLst>
          </p:cNvPr>
          <p:cNvSpPr txBox="1"/>
          <p:nvPr/>
        </p:nvSpPr>
        <p:spPr>
          <a:xfrm>
            <a:off x="2588418" y="1439347"/>
            <a:ext cx="7015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i="0" dirty="0">
                <a:effectLst/>
                <a:latin typeface="Söhne Mono"/>
              </a:rPr>
              <a:t>O tipo </a:t>
            </a:r>
            <a:r>
              <a:rPr lang="pt-BR" b="1" dirty="0" err="1">
                <a:latin typeface="Söhne Mono"/>
              </a:rPr>
              <a:t>void</a:t>
            </a:r>
            <a:r>
              <a:rPr lang="pt-BR" b="1" dirty="0">
                <a:latin typeface="Söhne Mono"/>
              </a:rPr>
              <a:t> </a:t>
            </a:r>
            <a:r>
              <a:rPr lang="pt-BR" dirty="0">
                <a:latin typeface="Söhne Mono"/>
              </a:rPr>
              <a:t>é utilizado </a:t>
            </a:r>
            <a:r>
              <a:rPr lang="pt-BR" b="0" i="0" dirty="0">
                <a:effectLst/>
                <a:latin typeface="Söhne Mono"/>
              </a:rPr>
              <a:t>para representar o valor de retorno de funções que não possuem retorno.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9BB995A-9A45-3D02-5D52-02ED67747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2757" y="2261868"/>
            <a:ext cx="6186486" cy="392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18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019AB-8077-D84D-927F-4140197F1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6CFC6BE5-2830-F18A-DB00-C5CEFFDD8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450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Null</a:t>
            </a: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7FE87F6-6BE4-8B68-1BC4-DB2954C0357B}"/>
              </a:ext>
            </a:extLst>
          </p:cNvPr>
          <p:cNvSpPr txBox="1"/>
          <p:nvPr/>
        </p:nvSpPr>
        <p:spPr>
          <a:xfrm>
            <a:off x="656848" y="2290718"/>
            <a:ext cx="4869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0" i="0" dirty="0">
                <a:effectLst/>
                <a:latin typeface="Söhne Mono"/>
              </a:rPr>
              <a:t>- O tipo </a:t>
            </a:r>
            <a:r>
              <a:rPr lang="pt-BR" b="1" dirty="0" err="1">
                <a:latin typeface="Söhne Mono"/>
              </a:rPr>
              <a:t>null</a:t>
            </a:r>
            <a:r>
              <a:rPr lang="pt-BR" b="1" dirty="0">
                <a:latin typeface="Söhne Mono"/>
              </a:rPr>
              <a:t> </a:t>
            </a:r>
            <a:r>
              <a:rPr lang="pt-BR" dirty="0">
                <a:latin typeface="Söhne Mono"/>
              </a:rPr>
              <a:t>é utilizado </a:t>
            </a:r>
            <a:r>
              <a:rPr lang="pt-BR" b="0" i="0" dirty="0">
                <a:effectLst/>
                <a:latin typeface="Söhne Mono"/>
              </a:rPr>
              <a:t>para representar ausência intencional de valor ou objeto.</a:t>
            </a:r>
          </a:p>
          <a:p>
            <a:endParaRPr lang="pt-BR" b="0" i="0" dirty="0">
              <a:effectLst/>
              <a:latin typeface="Söhne Mono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4160374-EA50-CB7B-AB4B-FCC19A379146}"/>
              </a:ext>
            </a:extLst>
          </p:cNvPr>
          <p:cNvSpPr txBox="1"/>
          <p:nvPr/>
        </p:nvSpPr>
        <p:spPr>
          <a:xfrm>
            <a:off x="656848" y="2999419"/>
            <a:ext cx="4248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öhne Mono"/>
              </a:rPr>
              <a:t>- Quando uma variável é atribuída como </a:t>
            </a:r>
            <a:r>
              <a:rPr lang="pt-BR" dirty="0" err="1">
                <a:latin typeface="Söhne Mono"/>
              </a:rPr>
              <a:t>null</a:t>
            </a:r>
            <a:r>
              <a:rPr lang="pt-BR" dirty="0">
                <a:latin typeface="Söhne Mono"/>
              </a:rPr>
              <a:t>, ela explicitamente não aponta para nenhum objeto ou valor válido.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A4B0564-BF02-3F0D-28CD-B47734AEF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189" y="1689916"/>
            <a:ext cx="4310331" cy="455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18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DADD8-7F5F-EF8C-AD39-0606F8823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C624EBB0-59F7-7952-38E9-172F27BBD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1562" y="254580"/>
            <a:ext cx="6428874" cy="1033045"/>
          </a:xfrm>
        </p:spPr>
        <p:txBody>
          <a:bodyPr/>
          <a:lstStyle/>
          <a:p>
            <a:pPr algn="ctr"/>
            <a:r>
              <a:rPr lang="pt-BR" dirty="0" err="1"/>
              <a:t>Undefined</a:t>
            </a: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C68104C-79BE-A22D-1ABD-BFB11154BDB3}"/>
              </a:ext>
            </a:extLst>
          </p:cNvPr>
          <p:cNvSpPr txBox="1"/>
          <p:nvPr/>
        </p:nvSpPr>
        <p:spPr>
          <a:xfrm>
            <a:off x="1600199" y="1440147"/>
            <a:ext cx="899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Söhne Mono"/>
              </a:rPr>
              <a:t>O tipo </a:t>
            </a:r>
            <a:r>
              <a:rPr lang="pt-BR" b="1" dirty="0" err="1">
                <a:latin typeface="Söhne Mono"/>
              </a:rPr>
              <a:t>undefined</a:t>
            </a:r>
            <a:r>
              <a:rPr lang="pt-BR" b="1" dirty="0">
                <a:latin typeface="Söhne Mono"/>
              </a:rPr>
              <a:t> </a:t>
            </a:r>
            <a:r>
              <a:rPr lang="pt-BR" dirty="0">
                <a:latin typeface="Söhne Mono"/>
              </a:rPr>
              <a:t>é utilizado para i</a:t>
            </a:r>
            <a:r>
              <a:rPr lang="pt-BR" b="0" i="0" dirty="0">
                <a:effectLst/>
                <a:latin typeface="Söhne Mono"/>
              </a:rPr>
              <a:t>ndicar que uma variável foi declarada, mas ainda não recebeu um valor.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E5A8806-6E5B-6F37-7A67-E7221018D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7637" y="2755522"/>
            <a:ext cx="4276724" cy="266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9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DF08F-99AB-C9EA-0FFA-73F4C7B41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0F4C060-BBFD-BACC-4884-B0A767BDC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45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0 (zero) </a:t>
            </a:r>
            <a:r>
              <a:rPr lang="pt-BR" sz="3200" dirty="0"/>
              <a:t>x</a:t>
            </a:r>
            <a:r>
              <a:rPr lang="pt-BR" dirty="0"/>
              <a:t> </a:t>
            </a:r>
            <a:r>
              <a:rPr lang="pt-BR" dirty="0" err="1"/>
              <a:t>null</a:t>
            </a:r>
            <a:r>
              <a:rPr lang="pt-BR" dirty="0"/>
              <a:t> </a:t>
            </a:r>
            <a:r>
              <a:rPr lang="pt-BR" sz="3200" dirty="0"/>
              <a:t>x</a:t>
            </a:r>
            <a:r>
              <a:rPr lang="pt-BR" dirty="0"/>
              <a:t> </a:t>
            </a:r>
            <a:r>
              <a:rPr lang="pt-BR" dirty="0" err="1"/>
              <a:t>undefined</a:t>
            </a: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4673716-E8AC-B424-94D8-AA338C3ECF78}"/>
              </a:ext>
            </a:extLst>
          </p:cNvPr>
          <p:cNvSpPr txBox="1"/>
          <p:nvPr/>
        </p:nvSpPr>
        <p:spPr>
          <a:xfrm>
            <a:off x="1600199" y="1429959"/>
            <a:ext cx="899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i="0" dirty="0">
                <a:effectLst/>
                <a:latin typeface="Söhne Mono"/>
              </a:rPr>
              <a:t>Resumindo a diferença entre 0, </a:t>
            </a:r>
            <a:r>
              <a:rPr lang="pt-BR" b="0" i="0" dirty="0" err="1">
                <a:effectLst/>
                <a:latin typeface="Söhne Mono"/>
              </a:rPr>
              <a:t>null</a:t>
            </a:r>
            <a:r>
              <a:rPr lang="pt-BR" b="0" i="0" dirty="0">
                <a:effectLst/>
                <a:latin typeface="Söhne Mono"/>
              </a:rPr>
              <a:t> e </a:t>
            </a:r>
            <a:r>
              <a:rPr lang="pt-BR" b="0" i="0" dirty="0" err="1">
                <a:effectLst/>
                <a:latin typeface="Söhne Mono"/>
              </a:rPr>
              <a:t>undefined</a:t>
            </a:r>
            <a:r>
              <a:rPr lang="pt-BR" b="0" i="0" dirty="0">
                <a:effectLst/>
                <a:latin typeface="Söhne Mono"/>
              </a:rPr>
              <a:t>.</a:t>
            </a:r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96771A7B-792C-0390-45F0-B00D792FA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880" y="2077761"/>
            <a:ext cx="4948238" cy="298094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6e11nd">
            <a:hlinkClick r:id="" action="ppaction://media"/>
            <a:extLst>
              <a:ext uri="{FF2B5EF4-FFF2-40B4-BE49-F238E27FC236}">
                <a16:creationId xmlns:a16="http://schemas.microsoft.com/office/drawing/2014/main" id="{FC53C737-47BA-A581-153E-EBF7057D24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58250" y="4648200"/>
            <a:ext cx="333375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EFD3A-9EAB-A446-940D-C6BBBA59A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4550"/>
          </a:xfrm>
        </p:spPr>
        <p:txBody>
          <a:bodyPr/>
          <a:lstStyle/>
          <a:p>
            <a:pPr algn="ctr"/>
            <a:r>
              <a:rPr lang="pt-BR"/>
              <a:t>Arrays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AAD4A6F-B56A-CD61-66E0-A4ACD0874DC1}"/>
              </a:ext>
            </a:extLst>
          </p:cNvPr>
          <p:cNvSpPr txBox="1"/>
          <p:nvPr/>
        </p:nvSpPr>
        <p:spPr>
          <a:xfrm>
            <a:off x="2590800" y="1396484"/>
            <a:ext cx="701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>
                <a:latin typeface="Söhne Mono"/>
              </a:rPr>
              <a:t>Podemos criar arrays que armazenarão tipos diferentes de dados, como strings, numbers, booleans etc.</a:t>
            </a:r>
            <a:endParaRPr lang="pt-BR" dirty="0">
              <a:latin typeface="Söhne Mono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F6278D5-3007-296F-E777-B52075ADA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580" y="2606251"/>
            <a:ext cx="5003675" cy="3467977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0AF10AE7-1D94-C77C-9EAA-94B7661BB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29" y="4937952"/>
            <a:ext cx="4480322" cy="1554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Numpy Array Cookbook: Generating and Manipulating Arrays in Python | by  GreekDataGuy | Towards Data Science">
            <a:extLst>
              <a:ext uri="{FF2B5EF4-FFF2-40B4-BE49-F238E27FC236}">
                <a16:creationId xmlns:a16="http://schemas.microsoft.com/office/drawing/2014/main" id="{E2D913E4-3CB4-1918-B92E-E34108AE2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29" y="2372986"/>
            <a:ext cx="4480322" cy="236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062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0C9A3-1556-541C-DBB1-B22B7AFBB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AC9283-1322-000B-D2C7-321A022A1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4550"/>
          </a:xfrm>
        </p:spPr>
        <p:txBody>
          <a:bodyPr/>
          <a:lstStyle/>
          <a:p>
            <a:pPr algn="ctr"/>
            <a:r>
              <a:rPr lang="pt-BR" dirty="0" err="1"/>
              <a:t>Objects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5BE7DC0-0CD8-942C-11E0-7F47C91C853F}"/>
              </a:ext>
            </a:extLst>
          </p:cNvPr>
          <p:cNvSpPr txBox="1"/>
          <p:nvPr/>
        </p:nvSpPr>
        <p:spPr>
          <a:xfrm>
            <a:off x="2590800" y="1396484"/>
            <a:ext cx="701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Söhne Mono"/>
              </a:rPr>
              <a:t>Objetos são estruturas de dados que armazenam valores em esquema chave-valor.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7C1F2CF-A44E-D14D-53B0-0C74760A3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2707990"/>
            <a:ext cx="7105650" cy="291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445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C382C7-D600-E66A-DB55-93FB95FE9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A6C6E3EE-95FF-A68E-BA9D-26854BA74C1A}"/>
              </a:ext>
            </a:extLst>
          </p:cNvPr>
          <p:cNvSpPr txBox="1"/>
          <p:nvPr/>
        </p:nvSpPr>
        <p:spPr>
          <a:xfrm>
            <a:off x="2590799" y="617621"/>
            <a:ext cx="701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Söhne Mono"/>
              </a:rPr>
              <a:t>Mas mais do que isso, objetos são estruturas de dados que combinam dados e operações (ou funcionalidades) associadas a esses dados em uma única unidade. Eles permitem modelar entidades complexas e abstratas de maneira mais organizada e eficiente.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6262C4B-956F-06BB-A7F6-C9C752528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50" y="2221831"/>
            <a:ext cx="4630603" cy="4130842"/>
          </a:xfrm>
          <a:prstGeom prst="rect">
            <a:avLst/>
          </a:prstGeom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0EC62191-45B2-0B69-877E-AFEFB4AFC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6369" y="2606889"/>
            <a:ext cx="5029200" cy="302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303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9407E0-3D6B-A58A-F211-0D8278E70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621C6BA-2219-5C14-45ED-CFAD8ECA4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Typescript: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recursos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mais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abrangentes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E6C8D8C-3FE3-E95D-F195-06D2D2821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92" y="1981023"/>
            <a:ext cx="5536001" cy="28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08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B69C29A-E68A-97F5-6448-866A2553575D}"/>
              </a:ext>
            </a:extLst>
          </p:cNvPr>
          <p:cNvSpPr txBox="1"/>
          <p:nvPr/>
        </p:nvSpPr>
        <p:spPr>
          <a:xfrm>
            <a:off x="394814" y="1032805"/>
            <a:ext cx="6649051" cy="4017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886968">
              <a:spcAft>
                <a:spcPts val="600"/>
              </a:spcAft>
            </a:pPr>
            <a:r>
              <a:rPr lang="pt-BR" sz="174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 TypeScript oferece uma gama abrangente de recursos que proporcionam maior flexibilidade e ferramentas para aprimoramento do código durante o processo de desenvolvimento. </a:t>
            </a:r>
          </a:p>
          <a:p>
            <a:pPr algn="just" defTabSz="886968">
              <a:spcAft>
                <a:spcPts val="600"/>
              </a:spcAft>
            </a:pPr>
            <a:endParaRPr lang="pt-BR" sz="1746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just" defTabSz="886968">
              <a:spcAft>
                <a:spcPts val="600"/>
              </a:spcAft>
            </a:pPr>
            <a:r>
              <a:rPr lang="pt-BR" sz="174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Abordaremos os seguintes recursos:</a:t>
            </a:r>
          </a:p>
          <a:p>
            <a:pPr algn="just" defTabSz="886968">
              <a:spcAft>
                <a:spcPts val="600"/>
              </a:spcAft>
            </a:pPr>
            <a:endParaRPr lang="pt-BR" sz="1746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77178" indent="-277178" algn="just" defTabSz="886968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746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Enums</a:t>
            </a:r>
            <a:r>
              <a:rPr lang="pt-BR" sz="1746" dirty="0"/>
              <a:t>/</a:t>
            </a:r>
            <a:r>
              <a:rPr lang="pt-BR" sz="174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constantes.    </a:t>
            </a:r>
          </a:p>
          <a:p>
            <a:pPr marL="277178" indent="-277178" algn="just" defTabSz="886968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74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Union </a:t>
            </a:r>
            <a:r>
              <a:rPr lang="pt-BR" sz="1746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types</a:t>
            </a:r>
            <a:r>
              <a:rPr lang="pt-BR" sz="174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 type </a:t>
            </a:r>
            <a:r>
              <a:rPr lang="pt-BR" sz="1746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aliases</a:t>
            </a:r>
            <a:r>
              <a:rPr lang="pt-BR" sz="174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   </a:t>
            </a:r>
          </a:p>
          <a:p>
            <a:pPr marL="277178" indent="-277178" algn="just" defTabSz="886968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74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Funções</a:t>
            </a:r>
          </a:p>
          <a:p>
            <a:pPr marL="277178" indent="-277178" algn="just" defTabSz="886968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74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Interfaces</a:t>
            </a:r>
            <a:r>
              <a:rPr lang="pt-BR" sz="1746" dirty="0"/>
              <a:t> e</a:t>
            </a:r>
            <a:r>
              <a:rPr lang="pt-BR" sz="174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pt-BR" sz="1746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Types</a:t>
            </a:r>
            <a:endParaRPr lang="pt-BR" sz="1746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77178" indent="-277178" algn="just" defTabSz="886968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746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Generics</a:t>
            </a:r>
            <a:endParaRPr lang="pt-BR" sz="1746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77178" indent="-277178" algn="just" defTabSz="886968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Any</a:t>
            </a:r>
            <a:r>
              <a:rPr lang="pt-BR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type</a:t>
            </a:r>
          </a:p>
        </p:txBody>
      </p:sp>
      <p:pic>
        <p:nvPicPr>
          <p:cNvPr id="5122" name="Picture 2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8D42BAE8-DECD-8F90-78C7-8B6CA9FB4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971" y="1772501"/>
            <a:ext cx="3466752" cy="3466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09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503EDA-6EAD-843A-B1CD-962DCB4DA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Conteúdo	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8BC569-9A7B-D394-381D-3486780C5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59287"/>
            <a:ext cx="6749716" cy="3241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/>
              <a:t>- O que é </a:t>
            </a:r>
            <a:r>
              <a:rPr lang="pt-BR" sz="2000" dirty="0" err="1"/>
              <a:t>Typescript</a:t>
            </a:r>
            <a:r>
              <a:rPr lang="pt-BR" sz="2000" dirty="0"/>
              <a:t>?</a:t>
            </a:r>
          </a:p>
          <a:p>
            <a:pPr marL="0" indent="0">
              <a:buNone/>
            </a:pPr>
            <a:r>
              <a:rPr lang="pt-BR" sz="2000" dirty="0"/>
              <a:t>- Por que usar?</a:t>
            </a:r>
          </a:p>
          <a:p>
            <a:pPr marL="0" indent="0">
              <a:buNone/>
            </a:pPr>
            <a:r>
              <a:rPr lang="pt-BR" sz="2000" dirty="0"/>
              <a:t>- Desvantagens</a:t>
            </a:r>
          </a:p>
          <a:p>
            <a:pPr marL="0" indent="0">
              <a:buNone/>
            </a:pPr>
            <a:r>
              <a:rPr lang="pt-BR" sz="2000" dirty="0"/>
              <a:t>- Tipos primitivos/básicos</a:t>
            </a:r>
          </a:p>
          <a:p>
            <a:pPr marL="0" indent="0">
              <a:buNone/>
            </a:pPr>
            <a:r>
              <a:rPr lang="pt-BR" sz="2000" dirty="0"/>
              <a:t>- Recursos mais abrangentes</a:t>
            </a:r>
          </a:p>
          <a:p>
            <a:pPr marL="0" indent="0">
              <a:buNone/>
            </a:pPr>
            <a:r>
              <a:rPr lang="pt-BR" sz="2000" dirty="0"/>
              <a:t>- Projetinho prático</a:t>
            </a:r>
          </a:p>
          <a:p>
            <a:pPr marL="0" indent="0">
              <a:buNone/>
            </a:pPr>
            <a:r>
              <a:rPr lang="pt-BR" sz="2000" dirty="0"/>
              <a:t>- Dúvidas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CB44E61-74E6-AC94-E1D2-5A3978B86A28}"/>
              </a:ext>
            </a:extLst>
          </p:cNvPr>
          <p:cNvSpPr txBox="1"/>
          <p:nvPr/>
        </p:nvSpPr>
        <p:spPr>
          <a:xfrm>
            <a:off x="838200" y="1506022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Sobre o que vamos falar hoje?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C811CDC-D75D-4FC6-C0D9-122262D22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015" y="1407945"/>
            <a:ext cx="2899343" cy="34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7EF24DD-7AB6-FDEE-642A-E72F3E191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969" y="2487546"/>
            <a:ext cx="1331888" cy="1325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2870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226C9C-1E11-8767-7C47-A676E13B4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Enums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AC0107A-2CA0-6D2F-F263-956D4DEB6D11}"/>
              </a:ext>
            </a:extLst>
          </p:cNvPr>
          <p:cNvSpPr txBox="1"/>
          <p:nvPr/>
        </p:nvSpPr>
        <p:spPr>
          <a:xfrm>
            <a:off x="2452436" y="1367522"/>
            <a:ext cx="7287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Söhne Mono"/>
              </a:rPr>
              <a:t>Permitem definir um conjunto nomeado de constantes. </a:t>
            </a:r>
          </a:p>
          <a:p>
            <a:pPr algn="ctr"/>
            <a:r>
              <a:rPr lang="pt-BR" dirty="0">
                <a:latin typeface="Söhne Mono"/>
              </a:rPr>
              <a:t>Eles são úteis quando você tem um conjunto fixo de valores que uma variável pode ter.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846EBC6-5CFE-7A24-E6A0-55D4B5610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430" y="2693085"/>
            <a:ext cx="6317138" cy="318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88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113C7-8B95-0B3D-1EA2-E7D50944E2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528FB-B4E1-A419-2633-74295A152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Union </a:t>
            </a:r>
            <a:r>
              <a:rPr lang="pt-BR" dirty="0" err="1"/>
              <a:t>types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9BD4822-34D6-B97F-69D4-F1ED621D5415}"/>
              </a:ext>
            </a:extLst>
          </p:cNvPr>
          <p:cNvSpPr txBox="1"/>
          <p:nvPr/>
        </p:nvSpPr>
        <p:spPr>
          <a:xfrm>
            <a:off x="2452435" y="1471796"/>
            <a:ext cx="7287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Söhne Mono"/>
              </a:rPr>
              <a:t>P</a:t>
            </a:r>
            <a:r>
              <a:rPr lang="pt-BR" b="0" i="0" dirty="0">
                <a:effectLst/>
                <a:latin typeface="Söhne Mono"/>
              </a:rPr>
              <a:t>ermitem que uma variável possa ter mais de um tipo. Isso é útil quando uma variável pode armazenar diferentes tipos de valores</a:t>
            </a:r>
            <a:endParaRPr lang="pt-BR" dirty="0">
              <a:latin typeface="Söhne Mono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FA30317-19C8-035C-518A-5E8F37CD5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634" y="2703095"/>
            <a:ext cx="6518731" cy="247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25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A72D0-98B1-E26B-6471-B443FF79C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EF4582-FB89-B4FD-DDEA-4CE363F2A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Type </a:t>
            </a:r>
            <a:r>
              <a:rPr lang="pt-BR" dirty="0" err="1"/>
              <a:t>aliases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9661DEB-AC62-2DA5-2E2A-CB5289C4B35B}"/>
              </a:ext>
            </a:extLst>
          </p:cNvPr>
          <p:cNvSpPr txBox="1"/>
          <p:nvPr/>
        </p:nvSpPr>
        <p:spPr>
          <a:xfrm>
            <a:off x="2452435" y="1471796"/>
            <a:ext cx="7287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Söhne Mono"/>
              </a:rPr>
              <a:t>Permitem que você defina um nome (ou apelido) para um tipo existente. Isso é útil para criar tipos complexos ou para dar nomes mais descritivos a tipos existentes.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4DCE47A-4667-8EDB-F558-29B3E5E6C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871" y="2987584"/>
            <a:ext cx="4911381" cy="216995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0C67074-377C-3B8A-FDC9-969DA4FF2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651" y="2971765"/>
            <a:ext cx="5386478" cy="220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62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8F98D-81C9-4EAF-2ED1-8BDB35217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DEA18D-9D3B-AC9F-AC7D-ADEA16E07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Interfaces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703B7E8-6E2A-2549-BAEE-A225242B7932}"/>
              </a:ext>
            </a:extLst>
          </p:cNvPr>
          <p:cNvSpPr txBox="1"/>
          <p:nvPr/>
        </p:nvSpPr>
        <p:spPr>
          <a:xfrm>
            <a:off x="538968" y="3105834"/>
            <a:ext cx="49590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öhne Mono"/>
              </a:rPr>
              <a:t>É uma ferramenta poderosa para definir contratos ou estruturas de objetos em uma aplicação.</a:t>
            </a:r>
          </a:p>
          <a:p>
            <a:endParaRPr lang="pt-BR" dirty="0">
              <a:latin typeface="Söhne Mono"/>
            </a:endParaRPr>
          </a:p>
          <a:p>
            <a:r>
              <a:rPr lang="pt-BR" dirty="0">
                <a:latin typeface="Söhne Mono"/>
              </a:rPr>
              <a:t>Com interfaces podemos “</a:t>
            </a:r>
            <a:r>
              <a:rPr lang="pt-BR" dirty="0" err="1">
                <a:latin typeface="Söhne Mono"/>
              </a:rPr>
              <a:t>tipar</a:t>
            </a:r>
            <a:r>
              <a:rPr lang="pt-BR" dirty="0">
                <a:latin typeface="Söhne Mono"/>
              </a:rPr>
              <a:t>” variáveis, objetos, parâmetros de funções, retornos de funções etc.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43B40D7-2827-2781-23A4-D45CEE6DE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4015" y="1471795"/>
            <a:ext cx="4407122" cy="52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168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48D97A-FCE2-5239-EFEB-498B8714E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1BB925-9506-E0FD-58BE-0482D699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/>
              <a:t>Type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2C1566C-3EE8-1C23-F01F-63EFF9A0404D}"/>
              </a:ext>
            </a:extLst>
          </p:cNvPr>
          <p:cNvSpPr txBox="1"/>
          <p:nvPr/>
        </p:nvSpPr>
        <p:spPr>
          <a:xfrm>
            <a:off x="595115" y="2413337"/>
            <a:ext cx="49590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latin typeface="Söhne Mono"/>
              </a:rPr>
              <a:t>É uma ferramenta poderosa que permite criar tipos personalizados, fornecendo flexibilidade e legibilidade ao código. </a:t>
            </a:r>
          </a:p>
          <a:p>
            <a:endParaRPr lang="pt-BR">
              <a:latin typeface="Söhne Mono"/>
            </a:endParaRPr>
          </a:p>
          <a:p>
            <a:r>
              <a:rPr lang="pt-BR" i="1">
                <a:latin typeface="Söhne Mono"/>
              </a:rPr>
              <a:t>Essencialmente, ele permite definir aliases (apelidos) para tipos existentes ou criar novos tipos com base em tipos existentes.</a:t>
            </a:r>
            <a:endParaRPr lang="pt-BR" i="1" dirty="0">
              <a:latin typeface="Söhne Mono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1915066-B9ED-BE4B-1489-199483C32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0410" y="1690688"/>
            <a:ext cx="5350360" cy="387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37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512E4-B7C4-D43D-1CDB-4B55E2022E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C068D7-9686-8FEB-62A4-459DDA4EF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Interface </a:t>
            </a:r>
            <a:r>
              <a:rPr lang="pt-BR" sz="3200" dirty="0"/>
              <a:t>x</a:t>
            </a:r>
            <a:r>
              <a:rPr lang="pt-BR" dirty="0"/>
              <a:t> Type (e agora, qual utilizar?)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84ECBF6-1FA4-7C8C-A6BE-B3CB0CD22EF0}"/>
              </a:ext>
            </a:extLst>
          </p:cNvPr>
          <p:cNvSpPr txBox="1"/>
          <p:nvPr/>
        </p:nvSpPr>
        <p:spPr>
          <a:xfrm>
            <a:off x="632826" y="1476117"/>
            <a:ext cx="5936314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Söhne Mono"/>
              </a:rPr>
              <a:t>As principais diferenças entre </a:t>
            </a:r>
            <a:r>
              <a:rPr lang="pt-BR" sz="1600" b="1" dirty="0">
                <a:latin typeface="Söhne Mono"/>
              </a:rPr>
              <a:t>Interface</a:t>
            </a:r>
            <a:r>
              <a:rPr lang="pt-BR" sz="1600" dirty="0">
                <a:latin typeface="Söhne Mono"/>
              </a:rPr>
              <a:t> e </a:t>
            </a:r>
            <a:r>
              <a:rPr lang="pt-BR" sz="1600" b="1" dirty="0">
                <a:latin typeface="Söhne Mono"/>
              </a:rPr>
              <a:t>Type</a:t>
            </a:r>
            <a:r>
              <a:rPr lang="pt-BR" sz="1600" dirty="0">
                <a:latin typeface="Söhne Mono"/>
              </a:rPr>
              <a:t>, são:</a:t>
            </a:r>
          </a:p>
          <a:p>
            <a:endParaRPr lang="pt-BR" sz="1600" i="1" dirty="0">
              <a:latin typeface="Söhne Mono"/>
            </a:endParaRPr>
          </a:p>
          <a:p>
            <a:pPr marL="342900" indent="-342900">
              <a:buFont typeface="+mj-lt"/>
              <a:buAutoNum type="arabicPeriod"/>
            </a:pPr>
            <a:r>
              <a:rPr lang="pt-BR" dirty="0">
                <a:latin typeface="Söhne Mono"/>
              </a:rPr>
              <a:t>Herança: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b="1" dirty="0">
                <a:latin typeface="Söhne Mono"/>
              </a:rPr>
              <a:t>interface</a:t>
            </a:r>
            <a:r>
              <a:rPr lang="pt-BR" dirty="0">
                <a:latin typeface="Söhne Mono"/>
              </a:rPr>
              <a:t> suporta herança, permitindo estender uma interface por outra.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b="1" dirty="0">
                <a:latin typeface="Söhne Mono"/>
              </a:rPr>
              <a:t>type</a:t>
            </a:r>
            <a:r>
              <a:rPr lang="pt-BR" dirty="0">
                <a:latin typeface="Söhne Mono"/>
              </a:rPr>
              <a:t> não suporta herança.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>
                <a:latin typeface="Söhne Mono"/>
              </a:rPr>
              <a:t>Mesclagem: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Söhne Mono"/>
              </a:rPr>
              <a:t>interface</a:t>
            </a:r>
            <a:r>
              <a:rPr lang="pt-BR" dirty="0">
                <a:latin typeface="Söhne Mono"/>
              </a:rPr>
              <a:t> oferece mesclagem automática quando você declara uma nova interface com o mesmo nome de uma existente.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Söhne Mono"/>
              </a:rPr>
              <a:t>type</a:t>
            </a:r>
            <a:r>
              <a:rPr lang="pt-BR" dirty="0">
                <a:latin typeface="Söhne Mono"/>
              </a:rPr>
              <a:t> não oferece mesclagem automática; a declaração de um novo tipo com o mesmo nome sobrescreve o tipo existente.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>
                <a:latin typeface="Söhne Mono"/>
              </a:rPr>
              <a:t>Tipos complexos: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b="1" dirty="0">
                <a:latin typeface="Söhne Mono"/>
              </a:rPr>
              <a:t>type </a:t>
            </a:r>
            <a:r>
              <a:rPr lang="pt-BR" dirty="0">
                <a:latin typeface="Söhne Mono"/>
              </a:rPr>
              <a:t>é mais utilizado para criar tipos mais complexos com maior facilidade.</a:t>
            </a:r>
            <a:endParaRPr lang="pt-BR" b="1" dirty="0">
              <a:latin typeface="Söhne Mono"/>
            </a:endParaRPr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E7E62FB2-5641-D2A1-2D12-AA59D10139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561" y="2696789"/>
            <a:ext cx="4638008" cy="2575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019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607291-CC56-678D-ECB0-8C22B106F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4FBDA7-3B4A-69F3-BCC8-93FF4FE43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Generics</a:t>
            </a:r>
            <a:r>
              <a:rPr lang="pt-BR" dirty="0"/>
              <a:t> (tipos genéricos)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0938379-4DC8-E7E9-BCC2-635A09F82B3F}"/>
              </a:ext>
            </a:extLst>
          </p:cNvPr>
          <p:cNvSpPr txBox="1"/>
          <p:nvPr/>
        </p:nvSpPr>
        <p:spPr>
          <a:xfrm>
            <a:off x="459259" y="2012901"/>
            <a:ext cx="49590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>
                <a:latin typeface="Söhne Mono"/>
              </a:rPr>
              <a:t>Generics</a:t>
            </a:r>
            <a:r>
              <a:rPr lang="pt-BR" dirty="0">
                <a:latin typeface="Söhne Mono"/>
              </a:rPr>
              <a:t> em TypeScript oferecem uma maneira poderosa de criar componentes e estruturas de dados que são flexíveis e reutilizáveis com diferentes tipos de dados. </a:t>
            </a:r>
          </a:p>
          <a:p>
            <a:endParaRPr lang="pt-BR" dirty="0">
              <a:latin typeface="Söhne Mono"/>
            </a:endParaRPr>
          </a:p>
          <a:p>
            <a:r>
              <a:rPr lang="pt-BR" dirty="0">
                <a:latin typeface="Söhne Mono"/>
              </a:rPr>
              <a:t>Eles permitem escrever código que pode trabalhar com uma variedade de tipos sem perder segurança de tipo.</a:t>
            </a:r>
            <a:endParaRPr lang="pt-BR" i="1" dirty="0">
              <a:latin typeface="Söhne Mono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FA260F1-0EBB-12DB-63C2-04F1E93A6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7107" y="4643439"/>
            <a:ext cx="1890613" cy="251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6A009FA-A91F-D81C-409B-B4BDC4564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0688"/>
            <a:ext cx="5482620" cy="362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3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BADBC-533B-C52B-A6F3-932019693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E24E8-D76D-B946-BA90-F84032BD2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Functions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E438E5F-B66F-57DE-E8D6-AB9929F10ECA}"/>
              </a:ext>
            </a:extLst>
          </p:cNvPr>
          <p:cNvSpPr txBox="1"/>
          <p:nvPr/>
        </p:nvSpPr>
        <p:spPr>
          <a:xfrm>
            <a:off x="471290" y="1614396"/>
            <a:ext cx="495901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öhne Mono"/>
              </a:rPr>
              <a:t>Funções são elementos importantes no mundo da programação, pois permitem que você agrupe blocos de código em unidades reutilizáveis e modulares.</a:t>
            </a:r>
          </a:p>
          <a:p>
            <a:endParaRPr lang="pt-BR" dirty="0">
              <a:latin typeface="Söhne Mono"/>
            </a:endParaRPr>
          </a:p>
          <a:p>
            <a:r>
              <a:rPr lang="pt-BR" dirty="0">
                <a:latin typeface="Söhne Mono"/>
              </a:rPr>
              <a:t>Em </a:t>
            </a:r>
            <a:r>
              <a:rPr lang="pt-BR" dirty="0" err="1">
                <a:latin typeface="Söhne Mono"/>
              </a:rPr>
              <a:t>Typescript</a:t>
            </a:r>
            <a:r>
              <a:rPr lang="pt-BR" dirty="0">
                <a:latin typeface="Söhne Mono"/>
              </a:rPr>
              <a:t>, podemos: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>
                <a:latin typeface="Söhne Mono"/>
              </a:rPr>
              <a:t>“</a:t>
            </a:r>
            <a:r>
              <a:rPr lang="pt-BR" dirty="0" err="1">
                <a:latin typeface="Söhne Mono"/>
              </a:rPr>
              <a:t>tipar</a:t>
            </a:r>
            <a:r>
              <a:rPr lang="pt-BR" dirty="0">
                <a:latin typeface="Söhne Mono"/>
              </a:rPr>
              <a:t>” parâmetros de funções;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>
                <a:latin typeface="Söhne Mono"/>
              </a:rPr>
              <a:t>“</a:t>
            </a:r>
            <a:r>
              <a:rPr lang="pt-BR" dirty="0" err="1">
                <a:latin typeface="Söhne Mono"/>
              </a:rPr>
              <a:t>tipar</a:t>
            </a:r>
            <a:r>
              <a:rPr lang="pt-BR" dirty="0">
                <a:latin typeface="Söhne Mono"/>
              </a:rPr>
              <a:t>” retornos de funções;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>
                <a:latin typeface="Söhne Mono"/>
              </a:rPr>
              <a:t>criar funções como tipos.	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28521E93-DA8A-A3BF-EB30-B4AE16497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20" y="4576763"/>
            <a:ext cx="2438679" cy="2185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7230CAE-EA3C-42AB-0FF6-D8D8B0CF1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287" y="1660432"/>
            <a:ext cx="6097423" cy="405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70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AC6405-AE39-71D5-8148-E86E9D34A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09C9350D-578A-DC96-E902-80072F4E33E8}"/>
              </a:ext>
            </a:extLst>
          </p:cNvPr>
          <p:cNvSpPr txBox="1"/>
          <p:nvPr/>
        </p:nvSpPr>
        <p:spPr>
          <a:xfrm>
            <a:off x="1766815" y="390435"/>
            <a:ext cx="86583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Söhne Mono"/>
              </a:rPr>
              <a:t>Além disso, </a:t>
            </a:r>
            <a:r>
              <a:rPr lang="pt-BR" b="0" i="0" dirty="0">
                <a:effectLst/>
                <a:latin typeface="Söhne Mono"/>
              </a:rPr>
              <a:t>podemos passar funções como parâmetros para outras funções, permitindo uma maior flexibilidade e reutilização de código. </a:t>
            </a:r>
          </a:p>
          <a:p>
            <a:pPr algn="ctr"/>
            <a:r>
              <a:rPr lang="pt-BR" b="0" i="0" dirty="0">
                <a:effectLst/>
                <a:latin typeface="Söhne Mono"/>
              </a:rPr>
              <a:t>Isso é útil quando precisamos definir um comportamento específico que pode variar dependendo da situação.</a:t>
            </a:r>
            <a:endParaRPr lang="pt-BR" dirty="0">
              <a:latin typeface="Söhne Mono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DF75261-8BE2-13CB-02CC-45409CA42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6028" y="4623423"/>
            <a:ext cx="3213375" cy="183813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FCD6CE3-2FE3-8675-BF6B-B12764C6A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648" y="1869101"/>
            <a:ext cx="7570701" cy="331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053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C100DB-8657-5E4D-F79C-A45246BBE2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7602E5-EB37-6FD3-D359-AA27302B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Any</a:t>
            </a:r>
            <a:r>
              <a:rPr lang="pt-BR" dirty="0"/>
              <a:t> type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153FBAD-9152-CF34-E199-3F7D1F45FCF8}"/>
              </a:ext>
            </a:extLst>
          </p:cNvPr>
          <p:cNvSpPr txBox="1"/>
          <p:nvPr/>
        </p:nvSpPr>
        <p:spPr>
          <a:xfrm>
            <a:off x="424637" y="2274838"/>
            <a:ext cx="49590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öhne Mono"/>
              </a:rPr>
              <a:t>É um tipo especial que representa </a:t>
            </a:r>
            <a:r>
              <a:rPr lang="pt-BR" b="1" dirty="0">
                <a:latin typeface="Söhne Mono"/>
              </a:rPr>
              <a:t>qualquer</a:t>
            </a:r>
            <a:r>
              <a:rPr lang="pt-BR" dirty="0">
                <a:latin typeface="Söhne Mono"/>
              </a:rPr>
              <a:t> </a:t>
            </a:r>
            <a:r>
              <a:rPr lang="pt-BR" b="1" dirty="0">
                <a:latin typeface="Söhne Mono"/>
              </a:rPr>
              <a:t>tipo de valor</a:t>
            </a:r>
            <a:r>
              <a:rPr lang="pt-BR" dirty="0">
                <a:latin typeface="Söhne Mono"/>
              </a:rPr>
              <a:t>. </a:t>
            </a:r>
          </a:p>
          <a:p>
            <a:endParaRPr lang="pt-BR" dirty="0">
              <a:latin typeface="Söhne Mono"/>
            </a:endParaRPr>
          </a:p>
          <a:p>
            <a:r>
              <a:rPr lang="pt-BR" i="1" dirty="0">
                <a:latin typeface="Söhne Mono"/>
              </a:rPr>
              <a:t>Ele é usado quando o tipo de uma variável é desconhecido ou quando você está lidando com valores de tipos variados que não têm uma estrutura de tipo consistente.</a:t>
            </a:r>
          </a:p>
          <a:p>
            <a:r>
              <a:rPr lang="pt-BR" dirty="0">
                <a:latin typeface="Söhne Mono"/>
              </a:rPr>
              <a:t>	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EAEB76C-CFDD-61C9-1731-8AA3FA08C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31991"/>
            <a:ext cx="5767738" cy="29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9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5282BB-86B3-E4F3-AB41-DCDD8049A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BBF029-FF16-531F-224A-FD5E945C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</a:t>
            </a:r>
            <a:r>
              <a:rPr lang="pt-BR" dirty="0" err="1"/>
              <a:t>Typescript</a:t>
            </a:r>
            <a:r>
              <a:rPr lang="pt-BR" dirty="0"/>
              <a:t>?	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2031C9-82C9-2ECB-9035-834E60C1F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749716" cy="3241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800" b="0" i="0" dirty="0">
                <a:effectLst/>
                <a:latin typeface="Söhne"/>
              </a:rPr>
              <a:t>- É um </a:t>
            </a:r>
            <a:r>
              <a:rPr lang="pt-BR" sz="1800" b="0" i="0" dirty="0" err="1">
                <a:effectLst/>
                <a:latin typeface="Söhne"/>
              </a:rPr>
              <a:t>superset</a:t>
            </a:r>
            <a:r>
              <a:rPr lang="pt-BR" sz="1800" b="0" i="0" dirty="0">
                <a:effectLst/>
                <a:latin typeface="Söhne"/>
              </a:rPr>
              <a:t> para Javascript desenvolvido pela Microsoft. </a:t>
            </a:r>
          </a:p>
          <a:p>
            <a:pPr marL="0" indent="0">
              <a:buNone/>
            </a:pPr>
            <a:endParaRPr lang="pt-BR" sz="1800" b="0" i="0" dirty="0">
              <a:effectLst/>
              <a:latin typeface="Söhne"/>
            </a:endParaRPr>
          </a:p>
          <a:p>
            <a:pPr marL="0" indent="0">
              <a:buNone/>
            </a:pPr>
            <a:r>
              <a:rPr lang="pt-BR" sz="1800" dirty="0">
                <a:latin typeface="Söhne"/>
              </a:rPr>
              <a:t>-</a:t>
            </a:r>
            <a:r>
              <a:rPr lang="pt-BR" sz="1800" b="0" i="0" dirty="0">
                <a:effectLst/>
                <a:latin typeface="Söhne"/>
              </a:rPr>
              <a:t> Adiciona recursos de tipagem estática opcionais e outros recursos à linguagem Javascript.</a:t>
            </a:r>
          </a:p>
          <a:p>
            <a:pPr marL="0" indent="0">
              <a:buNone/>
            </a:pPr>
            <a:endParaRPr lang="pt-BR" sz="1800" b="0" i="0" dirty="0">
              <a:effectLst/>
              <a:latin typeface="Söhne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pt-BR" sz="1800" b="0" i="0" dirty="0">
                <a:effectLst/>
                <a:latin typeface="Söhne"/>
              </a:rPr>
              <a:t>- </a:t>
            </a:r>
            <a:r>
              <a:rPr lang="pt-BR" sz="1800" b="0" i="1" dirty="0">
                <a:effectLst/>
                <a:latin typeface="Söhne"/>
              </a:rPr>
              <a:t>Basicamente, permite que os desenvolvedores escrevam código Javascript de forma mais estruturada e com menos erros, implementando tipagens e melhorando a consistência dos dados.</a:t>
            </a:r>
            <a:endParaRPr lang="pt-BR" sz="1800" i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9DB0358-7BF6-6E78-F0F0-C973CE2AD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8709" y="1690688"/>
            <a:ext cx="2867805" cy="2150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igh Quality Bill Gates Thug Blank Meme Template">
            <a:extLst>
              <a:ext uri="{FF2B5EF4-FFF2-40B4-BE49-F238E27FC236}">
                <a16:creationId xmlns:a16="http://schemas.microsoft.com/office/drawing/2014/main" id="{7BAC2E90-4C4B-E3EA-288E-EE5D929F9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8605" y="4844088"/>
            <a:ext cx="2723802" cy="1933899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8068FE9-D320-21E3-BAE5-A7D530A7F76C}"/>
              </a:ext>
            </a:extLst>
          </p:cNvPr>
          <p:cNvSpPr txBox="1"/>
          <p:nvPr/>
        </p:nvSpPr>
        <p:spPr>
          <a:xfrm>
            <a:off x="8269412" y="5790769"/>
            <a:ext cx="9204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Bill Gates -&gt;</a:t>
            </a:r>
          </a:p>
        </p:txBody>
      </p:sp>
    </p:spTree>
    <p:extLst>
      <p:ext uri="{BB962C8B-B14F-4D97-AF65-F5344CB8AC3E}">
        <p14:creationId xmlns:p14="http://schemas.microsoft.com/office/powerpoint/2010/main" val="308991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F60EF-3AD5-74BF-3A7A-5F4E21E3C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D76CCF-D968-3D68-2E52-5CA7D8591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561" y="318472"/>
            <a:ext cx="9182878" cy="1006475"/>
          </a:xfrm>
        </p:spPr>
        <p:txBody>
          <a:bodyPr>
            <a:noAutofit/>
          </a:bodyPr>
          <a:lstStyle/>
          <a:p>
            <a:pPr algn="ctr"/>
            <a:r>
              <a:rPr lang="pt-BR" sz="3600" dirty="0"/>
              <a:t>Na teoria é tudo bonito, é um paraíso, é uma paz...</a:t>
            </a:r>
          </a:p>
        </p:txBody>
      </p:sp>
      <p:pic>
        <p:nvPicPr>
          <p:cNvPr id="2050" name="Picture 2" descr="High Quality eden Blank Meme Template">
            <a:extLst>
              <a:ext uri="{FF2B5EF4-FFF2-40B4-BE49-F238E27FC236}">
                <a16:creationId xmlns:a16="http://schemas.microsoft.com/office/drawing/2014/main" id="{A49932BD-FE63-DA44-072F-EBECE9BD6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273" y="1681357"/>
            <a:ext cx="5794417" cy="4217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8cpnah">
            <a:hlinkClick r:id="" action="ppaction://media"/>
            <a:extLst>
              <a:ext uri="{FF2B5EF4-FFF2-40B4-BE49-F238E27FC236}">
                <a16:creationId xmlns:a16="http://schemas.microsoft.com/office/drawing/2014/main" id="{9D35DF71-2949-C102-FCD9-E2717699DB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24936" y="1681357"/>
            <a:ext cx="3554367" cy="444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2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1001F-7FC4-2ED2-A6A7-E8379CE1C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693CF9-5451-41C6-574A-460582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Mas na prática...</a:t>
            </a:r>
          </a:p>
        </p:txBody>
      </p:sp>
      <p:pic>
        <p:nvPicPr>
          <p:cNvPr id="3074" name="Picture 2" descr="Michael Scott Blank Meme Template">
            <a:extLst>
              <a:ext uri="{FF2B5EF4-FFF2-40B4-BE49-F238E27FC236}">
                <a16:creationId xmlns:a16="http://schemas.microsoft.com/office/drawing/2014/main" id="{CF649DAB-580C-504D-DB47-831781F7D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480" y="2065673"/>
            <a:ext cx="3063296" cy="3198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6j5m4g">
            <a:hlinkClick r:id="" action="ppaction://media"/>
            <a:extLst>
              <a:ext uri="{FF2B5EF4-FFF2-40B4-BE49-F238E27FC236}">
                <a16:creationId xmlns:a16="http://schemas.microsoft.com/office/drawing/2014/main" id="{92833187-3425-6DC9-08A6-0517BD2260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24015" y="2065673"/>
            <a:ext cx="3756237" cy="3198081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57B997D-92B8-036B-65DD-C527C06824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3567" y="2171700"/>
            <a:ext cx="3133226" cy="309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91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89ECB9-F4F8-FD77-BC7F-27357D098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1868461E-5D6D-4131-0244-970868FF7391}"/>
              </a:ext>
            </a:extLst>
          </p:cNvPr>
          <p:cNvSpPr txBox="1"/>
          <p:nvPr/>
        </p:nvSpPr>
        <p:spPr>
          <a:xfrm>
            <a:off x="1271336" y="798094"/>
            <a:ext cx="96493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Muitas das vezes o </a:t>
            </a:r>
            <a:r>
              <a:rPr lang="pt-BR" b="1" dirty="0" err="1"/>
              <a:t>any</a:t>
            </a:r>
            <a:r>
              <a:rPr lang="pt-BR" dirty="0"/>
              <a:t> é utilizado da maneira errada, como se fosse um analgésico.</a:t>
            </a:r>
          </a:p>
          <a:p>
            <a:pPr algn="ctr"/>
            <a:endParaRPr lang="pt-BR" dirty="0"/>
          </a:p>
          <a:p>
            <a:pPr algn="ctr"/>
            <a:r>
              <a:rPr lang="pt-BR" dirty="0"/>
              <a:t>O uso errado do </a:t>
            </a:r>
            <a:r>
              <a:rPr lang="pt-BR" b="1" dirty="0" err="1"/>
              <a:t>any</a:t>
            </a:r>
            <a:r>
              <a:rPr lang="pt-BR" dirty="0"/>
              <a:t> pode causar inconsistências no código e também futuros erros, pois perde-se a segurança dos tipos, uma vez que o compilador não realiza verificação de tipos em valores do tipo </a:t>
            </a:r>
            <a:r>
              <a:rPr lang="pt-BR" b="1" i="1" dirty="0" err="1"/>
              <a:t>any</a:t>
            </a:r>
            <a:r>
              <a:rPr lang="pt-BR" b="1" i="1" dirty="0"/>
              <a:t>.</a:t>
            </a:r>
          </a:p>
        </p:txBody>
      </p:sp>
      <p:pic>
        <p:nvPicPr>
          <p:cNvPr id="4098" name="Picture 2" descr="typescript - I don't usually post memes, but this one is ...">
            <a:extLst>
              <a:ext uri="{FF2B5EF4-FFF2-40B4-BE49-F238E27FC236}">
                <a16:creationId xmlns:a16="http://schemas.microsoft.com/office/drawing/2014/main" id="{9F69C0B9-9E5D-AF44-B45E-8269BBB08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754" y="2542673"/>
            <a:ext cx="3145824" cy="3793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BFDF2AD2-B63D-76D5-6BD4-58BB7AC0B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4379" y="2542673"/>
            <a:ext cx="2663240" cy="250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Сomics meme: &quot;ME ERROR IN TYPESCRIPT ANY&quot; - Comics - Meme-arsenal.com">
            <a:extLst>
              <a:ext uri="{FF2B5EF4-FFF2-40B4-BE49-F238E27FC236}">
                <a16:creationId xmlns:a16="http://schemas.microsoft.com/office/drawing/2014/main" id="{925D27B3-78A6-8BDC-13E8-FE0078988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4612" y="2542673"/>
            <a:ext cx="3223005" cy="3323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712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F4996264-D43D-5A78-EB47-B4889E0068CA}"/>
              </a:ext>
            </a:extLst>
          </p:cNvPr>
          <p:cNvSpPr txBox="1"/>
          <p:nvPr/>
        </p:nvSpPr>
        <p:spPr>
          <a:xfrm>
            <a:off x="2855493" y="484783"/>
            <a:ext cx="6481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A má utilização do </a:t>
            </a:r>
            <a:r>
              <a:rPr lang="pt-BR" sz="2400" b="1" dirty="0" err="1"/>
              <a:t>any</a:t>
            </a:r>
            <a:r>
              <a:rPr lang="pt-BR" sz="2400" dirty="0"/>
              <a:t> e seus efeitos...</a:t>
            </a:r>
          </a:p>
        </p:txBody>
      </p:sp>
      <p:pic>
        <p:nvPicPr>
          <p:cNvPr id="6" name="6ac5md">
            <a:hlinkClick r:id="" action="ppaction://media"/>
            <a:extLst>
              <a:ext uri="{FF2B5EF4-FFF2-40B4-BE49-F238E27FC236}">
                <a16:creationId xmlns:a16="http://schemas.microsoft.com/office/drawing/2014/main" id="{4B9DE170-5D9F-06E3-54DA-061B2E8347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94353" y="4432442"/>
            <a:ext cx="2897647" cy="242555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5B53DE9-C567-DB85-91FD-ABB1D09A7D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8005" y="1147093"/>
            <a:ext cx="7180364" cy="416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685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82F717-46EA-30B6-BA42-02B3DE07A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65DEF969-2886-3AE4-B79C-4AA51F813E7F}"/>
              </a:ext>
            </a:extLst>
          </p:cNvPr>
          <p:cNvSpPr txBox="1"/>
          <p:nvPr/>
        </p:nvSpPr>
        <p:spPr>
          <a:xfrm>
            <a:off x="2855494" y="396552"/>
            <a:ext cx="64810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Dúvidas?</a:t>
            </a:r>
          </a:p>
        </p:txBody>
      </p:sp>
      <p:pic>
        <p:nvPicPr>
          <p:cNvPr id="2050" name="Picture 2" descr="High Quality Black guy confused Blank Meme Template">
            <a:extLst>
              <a:ext uri="{FF2B5EF4-FFF2-40B4-BE49-F238E27FC236}">
                <a16:creationId xmlns:a16="http://schemas.microsoft.com/office/drawing/2014/main" id="{E51CCA05-B258-B7A4-01A0-681DB959D7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166" y="2160546"/>
            <a:ext cx="3536050" cy="1986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igh Quality question mark  Blank Meme Template">
            <a:extLst>
              <a:ext uri="{FF2B5EF4-FFF2-40B4-BE49-F238E27FC236}">
                <a16:creationId xmlns:a16="http://schemas.microsoft.com/office/drawing/2014/main" id="{8C1C35B5-7A82-2A4F-1384-0AB3B2196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3831" y="1807552"/>
            <a:ext cx="2536908" cy="2536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2zegyy">
            <a:hlinkClick r:id="" action="ppaction://media"/>
            <a:extLst>
              <a:ext uri="{FF2B5EF4-FFF2-40B4-BE49-F238E27FC236}">
                <a16:creationId xmlns:a16="http://schemas.microsoft.com/office/drawing/2014/main" id="{F1F9C916-F6C8-69D6-0658-D89E1F8097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39590" y="2160546"/>
            <a:ext cx="2183914" cy="2183914"/>
          </a:xfrm>
          <a:prstGeom prst="rect">
            <a:avLst/>
          </a:prstGeom>
        </p:spPr>
      </p:pic>
      <p:pic>
        <p:nvPicPr>
          <p:cNvPr id="2054" name="Picture 6" descr="High Quality Asking the real questions here  Blank Meme Template">
            <a:extLst>
              <a:ext uri="{FF2B5EF4-FFF2-40B4-BE49-F238E27FC236}">
                <a16:creationId xmlns:a16="http://schemas.microsoft.com/office/drawing/2014/main" id="{5A721127-5FFD-0FEC-6694-8EF0CBAB7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494" y="4344460"/>
            <a:ext cx="209550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igh Quality Dog question mark Blank Meme Template">
            <a:extLst>
              <a:ext uri="{FF2B5EF4-FFF2-40B4-BE49-F238E27FC236}">
                <a16:creationId xmlns:a16="http://schemas.microsoft.com/office/drawing/2014/main" id="{B5F6E28A-B64E-8564-FBCB-11BD2B9B4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008" y="4594413"/>
            <a:ext cx="3441933" cy="210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393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CED15-B1FB-4DE9-B2B0-F2F8B0C61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obrigado</a:t>
            </a:r>
            <a:r>
              <a:rPr lang="en-US" dirty="0"/>
              <a:t> pela </a:t>
            </a:r>
            <a:r>
              <a:rPr lang="en-US" dirty="0" err="1"/>
              <a:t>atenção</a:t>
            </a:r>
            <a:r>
              <a:rPr lang="en-US" dirty="0"/>
              <a:t>!</a:t>
            </a:r>
            <a:endParaRPr lang="pt-BR" dirty="0"/>
          </a:p>
        </p:txBody>
      </p:sp>
      <p:pic>
        <p:nvPicPr>
          <p:cNvPr id="1026" name="Picture 2" descr="High Quality Jesus thanks you Blank Meme Template">
            <a:extLst>
              <a:ext uri="{FF2B5EF4-FFF2-40B4-BE49-F238E27FC236}">
                <a16:creationId xmlns:a16="http://schemas.microsoft.com/office/drawing/2014/main" id="{2C78A43B-CD21-4770-A49C-BF47DCD73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2" y="2419061"/>
            <a:ext cx="3743325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7C3F60-2032-4858-8231-B7CFE0921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1248" y="2419061"/>
            <a:ext cx="3172268" cy="3257550"/>
          </a:xfrm>
          <a:prstGeom prst="rect">
            <a:avLst/>
          </a:prstGeom>
        </p:spPr>
      </p:pic>
      <p:pic>
        <p:nvPicPr>
          <p:cNvPr id="5" name="3y0t9k">
            <a:hlinkClick r:id="" action="ppaction://media"/>
            <a:extLst>
              <a:ext uri="{FF2B5EF4-FFF2-40B4-BE49-F238E27FC236}">
                <a16:creationId xmlns:a16="http://schemas.microsoft.com/office/drawing/2014/main" id="{43300E20-F1DF-49A8-962D-97BF0EA496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75902" y="2640734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36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457D89-B776-2E5D-9A52-E1850314B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78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3200" dirty="0"/>
              <a:t>Por que usar </a:t>
            </a:r>
            <a:r>
              <a:rPr lang="pt-BR" sz="3200" dirty="0" err="1"/>
              <a:t>TypeScript</a:t>
            </a:r>
            <a:r>
              <a:rPr lang="pt-BR" sz="3200" dirty="0"/>
              <a:t> em vez de </a:t>
            </a:r>
            <a:r>
              <a:rPr lang="pt-BR" sz="3200" dirty="0" err="1"/>
              <a:t>JavaScript</a:t>
            </a:r>
            <a:r>
              <a:rPr lang="pt-BR" sz="3200" dirty="0"/>
              <a:t> puro?</a:t>
            </a:r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355954CA-B966-A77C-FAAF-0DCF49A94D1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D0E38EE5-06BC-0327-07EF-CB2BC5213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2418" y="1503363"/>
            <a:ext cx="3954282" cy="4384095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A1C142A9-09DA-DA9B-9A06-FFB681D9D7E1}"/>
              </a:ext>
            </a:extLst>
          </p:cNvPr>
          <p:cNvSpPr txBox="1"/>
          <p:nvPr/>
        </p:nvSpPr>
        <p:spPr>
          <a:xfrm>
            <a:off x="495299" y="2168604"/>
            <a:ext cx="6096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0" i="0" dirty="0">
                <a:effectLst/>
                <a:latin typeface="Söhne Mono"/>
              </a:rPr>
              <a:t>2. </a:t>
            </a:r>
            <a:r>
              <a:rPr lang="pt-BR" sz="1600" b="1" i="0" dirty="0">
                <a:effectLst/>
                <a:latin typeface="Söhne Mono"/>
              </a:rPr>
              <a:t>Melhor Suporte a Ferramentas de Desenvolvimento</a:t>
            </a:r>
            <a:r>
              <a:rPr lang="pt-BR" sz="1600" b="0" i="0" dirty="0">
                <a:effectLst/>
                <a:latin typeface="Söhne Mono"/>
              </a:rPr>
              <a:t>: </a:t>
            </a:r>
            <a:r>
              <a:rPr lang="pt-BR" sz="1600" dirty="0">
                <a:latin typeface="Söhne Mono"/>
              </a:rPr>
              <a:t>o</a:t>
            </a:r>
            <a:r>
              <a:rPr lang="pt-BR" sz="1600" b="0" i="0" dirty="0">
                <a:effectLst/>
                <a:latin typeface="Söhne Mono"/>
              </a:rPr>
              <a:t>ferece recursos como autocompletar, refatoração e verificação de erros em tempo real, melhorando a eficiência do desenvolvimento.</a:t>
            </a:r>
            <a:br>
              <a:rPr lang="pt-BR" sz="1600" dirty="0"/>
            </a:br>
            <a:endParaRPr lang="pt-BR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CBFECD83-A4D4-587D-029E-8973902B7E35}"/>
              </a:ext>
            </a:extLst>
          </p:cNvPr>
          <p:cNvSpPr txBox="1"/>
          <p:nvPr/>
        </p:nvSpPr>
        <p:spPr>
          <a:xfrm>
            <a:off x="495300" y="130810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0" i="0" dirty="0">
                <a:effectLst/>
                <a:latin typeface="Söhne Mono"/>
              </a:rPr>
              <a:t>1. </a:t>
            </a:r>
            <a:r>
              <a:rPr lang="pt-BR" sz="1600" b="1" i="0" dirty="0">
                <a:effectLst/>
                <a:latin typeface="Söhne Mono"/>
              </a:rPr>
              <a:t>Tipagem Estática Opcional</a:t>
            </a:r>
            <a:r>
              <a:rPr lang="pt-BR" sz="1600" b="0" i="0" dirty="0">
                <a:effectLst/>
                <a:latin typeface="Söhne Mono"/>
              </a:rPr>
              <a:t>: permite adicionar tipos estáticos opcionais para detectar erros de tipo durante o desenvolvimento.</a:t>
            </a:r>
            <a:endParaRPr lang="pt-BR" sz="1600" dirty="0">
              <a:latin typeface="Söhne Mono"/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6906BE6-3F59-67AC-C702-9D907AF67ECF}"/>
              </a:ext>
            </a:extLst>
          </p:cNvPr>
          <p:cNvSpPr txBox="1"/>
          <p:nvPr/>
        </p:nvSpPr>
        <p:spPr>
          <a:xfrm>
            <a:off x="495299" y="3248799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0" i="0" dirty="0">
                <a:effectLst/>
                <a:latin typeface="Söhne Mono"/>
              </a:rPr>
              <a:t>3. </a:t>
            </a:r>
            <a:r>
              <a:rPr lang="pt-BR" sz="1600" b="1" i="0" dirty="0">
                <a:effectLst/>
                <a:latin typeface="Söhne Mono"/>
              </a:rPr>
              <a:t>Manutenção de Código</a:t>
            </a:r>
            <a:r>
              <a:rPr lang="pt-BR" sz="1600" b="0" i="0" dirty="0">
                <a:effectLst/>
                <a:latin typeface="Söhne Mono"/>
              </a:rPr>
              <a:t>: facilita a compreensão e alteração do código existente, ajudando a entender a estrutura do código.</a:t>
            </a:r>
            <a:endParaRPr lang="pt-BR" sz="1600" dirty="0">
              <a:latin typeface="Söhne Mono"/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15DC1352-DDD5-C1EB-6D3B-BE869B80E4BF}"/>
              </a:ext>
            </a:extLst>
          </p:cNvPr>
          <p:cNvSpPr txBox="1"/>
          <p:nvPr/>
        </p:nvSpPr>
        <p:spPr>
          <a:xfrm>
            <a:off x="495299" y="4153125"/>
            <a:ext cx="6096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0" i="0" dirty="0">
                <a:effectLst/>
                <a:latin typeface="Söhne Mono"/>
              </a:rPr>
              <a:t>4. </a:t>
            </a:r>
            <a:r>
              <a:rPr lang="pt-BR" sz="1600" b="1" i="0" dirty="0">
                <a:effectLst/>
                <a:latin typeface="Söhne Mono"/>
              </a:rPr>
              <a:t>Compatibilidade com </a:t>
            </a:r>
            <a:r>
              <a:rPr lang="pt-BR" sz="1600" b="1" i="0" dirty="0" err="1">
                <a:effectLst/>
                <a:latin typeface="Söhne Mono"/>
              </a:rPr>
              <a:t>JavaScript</a:t>
            </a:r>
            <a:r>
              <a:rPr lang="pt-BR" sz="1600" b="1" dirty="0">
                <a:latin typeface="Söhne Mono"/>
              </a:rPr>
              <a:t>: </a:t>
            </a:r>
            <a:r>
              <a:rPr lang="pt-BR" sz="1600" dirty="0">
                <a:latin typeface="Söhne Mono"/>
              </a:rPr>
              <a:t>por ser </a:t>
            </a:r>
            <a:r>
              <a:rPr lang="pt-BR" sz="1600" b="0" i="0" dirty="0">
                <a:effectLst/>
                <a:latin typeface="Söhne Mono"/>
              </a:rPr>
              <a:t>um </a:t>
            </a:r>
            <a:r>
              <a:rPr lang="pt-BR" sz="1600" b="0" i="0" dirty="0" err="1">
                <a:effectLst/>
                <a:latin typeface="Söhne Mono"/>
              </a:rPr>
              <a:t>superset</a:t>
            </a:r>
            <a:r>
              <a:rPr lang="pt-BR" sz="1600" b="0" i="0" dirty="0">
                <a:effectLst/>
                <a:latin typeface="Söhne Mono"/>
              </a:rPr>
              <a:t> de </a:t>
            </a:r>
            <a:r>
              <a:rPr lang="pt-BR" sz="1600" b="0" i="0" dirty="0" err="1">
                <a:effectLst/>
                <a:latin typeface="Söhne Mono"/>
              </a:rPr>
              <a:t>JavaScript</a:t>
            </a:r>
            <a:r>
              <a:rPr lang="pt-BR" sz="1600" b="0" i="0" dirty="0">
                <a:effectLst/>
                <a:latin typeface="Söhne Mono"/>
              </a:rPr>
              <a:t>, pode-se utilizar código </a:t>
            </a:r>
            <a:r>
              <a:rPr lang="pt-BR" sz="1600" b="0" i="0" dirty="0" err="1">
                <a:effectLst/>
                <a:latin typeface="Söhne Mono"/>
              </a:rPr>
              <a:t>JavaScript</a:t>
            </a:r>
            <a:r>
              <a:rPr lang="pt-BR" sz="1600" b="0" i="0" dirty="0">
                <a:effectLst/>
                <a:latin typeface="Söhne Mono"/>
              </a:rPr>
              <a:t> existente em projetos </a:t>
            </a:r>
            <a:r>
              <a:rPr lang="pt-BR" sz="1600" b="0" i="0" dirty="0" err="1">
                <a:effectLst/>
                <a:latin typeface="Söhne Mono"/>
              </a:rPr>
              <a:t>TypeScript</a:t>
            </a:r>
            <a:r>
              <a:rPr lang="pt-BR" sz="1600" b="0" i="0" dirty="0">
                <a:effectLst/>
                <a:latin typeface="Söhne Mono"/>
              </a:rPr>
              <a:t>, facilitando a transição.</a:t>
            </a:r>
            <a:br>
              <a:rPr lang="pt-BR" sz="1600" dirty="0"/>
            </a:br>
            <a:endParaRPr lang="pt-BR" sz="1600" dirty="0"/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AA94FFBB-63BF-49CA-5420-4982A71904A0}"/>
              </a:ext>
            </a:extLst>
          </p:cNvPr>
          <p:cNvSpPr txBox="1"/>
          <p:nvPr/>
        </p:nvSpPr>
        <p:spPr>
          <a:xfrm>
            <a:off x="495300" y="5230343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Söhne Mono"/>
              </a:rPr>
              <a:t>5. </a:t>
            </a:r>
            <a:r>
              <a:rPr lang="pt-BR" sz="1600" b="1" dirty="0">
                <a:latin typeface="Söhne Mono"/>
              </a:rPr>
              <a:t>Ecossistema Forte</a:t>
            </a:r>
            <a:r>
              <a:rPr lang="pt-BR" sz="1600" dirty="0">
                <a:latin typeface="Söhne Mono"/>
              </a:rPr>
              <a:t>: </a:t>
            </a:r>
            <a:r>
              <a:rPr lang="pt-BR" sz="1600" b="0" i="0" dirty="0">
                <a:effectLst/>
                <a:latin typeface="Söhne Mono"/>
              </a:rPr>
              <a:t>é amplamente adotado pela comunidade de desenvolvimento, com suporte oficial ou não oficial em muitas bibliotecas e estruturas populares.</a:t>
            </a:r>
            <a:endParaRPr lang="pt-BR" sz="1600" dirty="0">
              <a:latin typeface="Söhne Mono"/>
            </a:endParaRPr>
          </a:p>
        </p:txBody>
      </p:sp>
    </p:spTree>
    <p:extLst>
      <p:ext uri="{BB962C8B-B14F-4D97-AF65-F5344CB8AC3E}">
        <p14:creationId xmlns:p14="http://schemas.microsoft.com/office/powerpoint/2010/main" val="1904797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F8D8DF-47B1-31ED-7E87-F10DE42D7B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AD90C1-1B2F-5ADD-CD5D-D23AD8971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78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2800" dirty="0"/>
              <a:t>“Desvantagens” de se utilizar TypeScript</a:t>
            </a:r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47B0919B-E094-F5A1-23A9-A579D8E24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A6CDACE-44C8-DD86-ED40-729324ADE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292" y="2080210"/>
            <a:ext cx="3392343" cy="256398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21899D1-B4E7-931B-2AB2-59C8DFFE50D9}"/>
              </a:ext>
            </a:extLst>
          </p:cNvPr>
          <p:cNvSpPr txBox="1"/>
          <p:nvPr/>
        </p:nvSpPr>
        <p:spPr>
          <a:xfrm>
            <a:off x="320842" y="1604211"/>
            <a:ext cx="6849979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b="1" dirty="0">
                <a:latin typeface="Söhne Mono"/>
              </a:rPr>
              <a:t>Curva de aprendizado: </a:t>
            </a:r>
            <a:r>
              <a:rPr lang="pt-BR" dirty="0">
                <a:latin typeface="Söhne Mono"/>
              </a:rPr>
              <a:t>Pode ser mais difícil para quem não está acostumado</a:t>
            </a:r>
            <a:r>
              <a:rPr lang="pt-BR" sz="1600" dirty="0">
                <a:latin typeface="Söhne Mono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b="1" dirty="0">
                <a:latin typeface="Söhne Mono"/>
              </a:rPr>
              <a:t>“Menor flexibilidade”: </a:t>
            </a:r>
            <a:r>
              <a:rPr lang="pt-BR" dirty="0">
                <a:latin typeface="Söhne Mono"/>
              </a:rPr>
              <a:t>Limita a flexibilidade do código por conta da tipagem;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b="1" dirty="0">
                <a:latin typeface="Söhne Mono"/>
              </a:rPr>
              <a:t>“Maior complexidade”</a:t>
            </a:r>
            <a:r>
              <a:rPr lang="pt-BR" dirty="0">
                <a:latin typeface="Söhne Mono"/>
              </a:rPr>
              <a:t>: O código fica mais complexo por conta das tipagens, se não usadas corretamente;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b="1" dirty="0">
                <a:latin typeface="Söhne Mono"/>
              </a:rPr>
              <a:t>Maior uso de memória: </a:t>
            </a:r>
            <a:r>
              <a:rPr lang="pt-BR" dirty="0">
                <a:latin typeface="Söhne Mono"/>
              </a:rPr>
              <a:t>Requer mais memória do que Javascript, pois precisa armazenar informações adicionais sobre tipos etc.</a:t>
            </a:r>
          </a:p>
        </p:txBody>
      </p:sp>
    </p:spTree>
    <p:extLst>
      <p:ext uri="{BB962C8B-B14F-4D97-AF65-F5344CB8AC3E}">
        <p14:creationId xmlns:p14="http://schemas.microsoft.com/office/powerpoint/2010/main" val="247470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30" name="Rectangle 412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36F9F9F-275D-75E1-8C5D-86EEDA109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Type</a:t>
            </a:r>
            <a:r>
              <a:rPr lang="en-US" sz="5000" dirty="0"/>
              <a:t>S</a:t>
            </a:r>
            <a:r>
              <a:rPr lang="en-US" sz="5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cript: </a:t>
            </a:r>
            <a:r>
              <a:rPr lang="en-US" sz="5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tipos</a:t>
            </a:r>
            <a:r>
              <a:rPr lang="en-US" sz="5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básicos</a:t>
            </a:r>
            <a:r>
              <a:rPr lang="en-US" sz="5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(</a:t>
            </a:r>
            <a:r>
              <a:rPr lang="en-US" sz="5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</a:t>
            </a:r>
            <a:r>
              <a:rPr lang="en-US" sz="5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primitivos</a:t>
            </a:r>
            <a:r>
              <a:rPr lang="en-US" sz="5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grpSp>
        <p:nvGrpSpPr>
          <p:cNvPr id="4132" name="Group 413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133" name="Rectangle 413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4" name="Rectangle 413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5" name="Rectangle 413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37" name="Rectangle 4136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9" name="Rectangle 413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4497178-8891-D380-43A4-F63DB1947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92" y="2624583"/>
            <a:ext cx="5536001" cy="187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3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561121-0506-3912-EAD6-69332705EF2A}"/>
              </a:ext>
            </a:extLst>
          </p:cNvPr>
          <p:cNvSpPr txBox="1"/>
          <p:nvPr/>
        </p:nvSpPr>
        <p:spPr>
          <a:xfrm>
            <a:off x="457527" y="589629"/>
            <a:ext cx="79084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b="0" i="0" dirty="0">
                <a:effectLst/>
                <a:latin typeface="Söhne Mono"/>
              </a:rPr>
              <a:t>Tipos primitivos ou básicos em TypeScript são recursos fundamentais para a definição de variáveis e estruturas de dados. Eles representam os tipos de dados mais simples e diretos que podem ser manipulados em um programa TypeScript.</a:t>
            </a:r>
          </a:p>
          <a:p>
            <a:pPr algn="just"/>
            <a:endParaRPr lang="pt-BR" dirty="0">
              <a:latin typeface="Söhne Mono"/>
            </a:endParaRPr>
          </a:p>
          <a:p>
            <a:pPr algn="just"/>
            <a:r>
              <a:rPr lang="pt-BR" dirty="0">
                <a:latin typeface="Söhne Mono"/>
              </a:rPr>
              <a:t>Os tipos primitivos mais utilizados, são:</a:t>
            </a:r>
          </a:p>
        </p:txBody>
      </p:sp>
      <p:pic>
        <p:nvPicPr>
          <p:cNvPr id="2050" name="Picture 2" descr="High Quality The Easy Button  Blank Meme Template">
            <a:extLst>
              <a:ext uri="{FF2B5EF4-FFF2-40B4-BE49-F238E27FC236}">
                <a16:creationId xmlns:a16="http://schemas.microsoft.com/office/drawing/2014/main" id="{E1FF8B02-7F3F-4B96-9BBB-F8DADDCEC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599" y="3200399"/>
            <a:ext cx="3048501" cy="3048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969558D-22E0-00B4-ED10-DE9F0CFC9BC2}"/>
              </a:ext>
            </a:extLst>
          </p:cNvPr>
          <p:cNvSpPr txBox="1"/>
          <p:nvPr/>
        </p:nvSpPr>
        <p:spPr>
          <a:xfrm>
            <a:off x="532900" y="2398295"/>
            <a:ext cx="481263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err="1"/>
              <a:t>number</a:t>
            </a:r>
            <a:r>
              <a:rPr lang="pt-BR" dirty="0"/>
              <a:t>: Representa valores numéricos, incluindo inteiros e decimais/reais.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err="1"/>
              <a:t>string</a:t>
            </a:r>
            <a:r>
              <a:rPr lang="pt-BR" dirty="0"/>
              <a:t>: Representa valores de texto, como palavras, frases ou caracteres.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err="1"/>
              <a:t>boolean</a:t>
            </a:r>
            <a:r>
              <a:rPr lang="pt-BR" dirty="0"/>
              <a:t>: Representa valores lógicos, que podem ser verdadeiro (</a:t>
            </a:r>
            <a:r>
              <a:rPr lang="pt-BR" dirty="0" err="1"/>
              <a:t>true</a:t>
            </a:r>
            <a:r>
              <a:rPr lang="pt-BR" dirty="0"/>
              <a:t>) ou falso (false).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err="1"/>
              <a:t>null</a:t>
            </a:r>
            <a:r>
              <a:rPr lang="pt-BR" dirty="0"/>
              <a:t> e </a:t>
            </a:r>
            <a:r>
              <a:rPr lang="pt-BR" b="1" dirty="0" err="1"/>
              <a:t>undefined</a:t>
            </a:r>
            <a:r>
              <a:rPr lang="pt-BR" dirty="0"/>
              <a:t>: Representam valores nulos e indefinidos, respectivamente.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err="1"/>
              <a:t>void</a:t>
            </a:r>
            <a:r>
              <a:rPr lang="pt-BR" b="1" dirty="0"/>
              <a:t>: </a:t>
            </a:r>
            <a:r>
              <a:rPr lang="pt-BR" dirty="0"/>
              <a:t>Representa a não existência de um retorno para uma função.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45031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ADCE40-86B1-8E5E-8029-435627362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450"/>
            <a:ext cx="10515600" cy="1325563"/>
          </a:xfrm>
        </p:spPr>
        <p:txBody>
          <a:bodyPr/>
          <a:lstStyle/>
          <a:p>
            <a:pPr algn="ctr"/>
            <a:r>
              <a:rPr lang="pt-BR" sz="4000" dirty="0" err="1"/>
              <a:t>Number</a:t>
            </a: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B8A8329-A426-E7C6-4EE7-FF439C2D63C5}"/>
              </a:ext>
            </a:extLst>
          </p:cNvPr>
          <p:cNvSpPr txBox="1"/>
          <p:nvPr/>
        </p:nvSpPr>
        <p:spPr>
          <a:xfrm>
            <a:off x="1366838" y="1476375"/>
            <a:ext cx="9458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b="0" i="0" dirty="0">
                <a:effectLst/>
                <a:latin typeface="Söhne Mono"/>
              </a:rPr>
              <a:t>O tipo </a:t>
            </a:r>
            <a:r>
              <a:rPr lang="pt-BR" b="1" dirty="0" err="1">
                <a:latin typeface="Söhne Mono"/>
              </a:rPr>
              <a:t>number</a:t>
            </a:r>
            <a:r>
              <a:rPr lang="pt-BR" b="1" dirty="0">
                <a:latin typeface="Söhne Mono"/>
              </a:rPr>
              <a:t> </a:t>
            </a:r>
            <a:r>
              <a:rPr lang="pt-BR" dirty="0">
                <a:latin typeface="Söhne Mono"/>
              </a:rPr>
              <a:t>é utilizado </a:t>
            </a:r>
            <a:r>
              <a:rPr lang="pt-BR" b="0" i="0" dirty="0">
                <a:effectLst/>
                <a:latin typeface="Söhne Mono"/>
              </a:rPr>
              <a:t>para representar valores numéricos, como inteiros e decimais.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3B56B8C-9E61-E41F-B890-ADAAD211C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185" y="2194289"/>
            <a:ext cx="6287629" cy="335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49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5F806-650D-3419-9D78-A33DCF2B6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CE54AE04-A076-3AAF-EA26-77AD0E213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450"/>
            <a:ext cx="10515600" cy="1325563"/>
          </a:xfrm>
        </p:spPr>
        <p:txBody>
          <a:bodyPr/>
          <a:lstStyle/>
          <a:p>
            <a:pPr algn="ctr"/>
            <a:r>
              <a:rPr lang="pt-BR" sz="4000"/>
              <a:t>Boolean</a:t>
            </a: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ED231DF-3842-6AA0-E394-94E597427CB2}"/>
              </a:ext>
            </a:extLst>
          </p:cNvPr>
          <p:cNvSpPr txBox="1"/>
          <p:nvPr/>
        </p:nvSpPr>
        <p:spPr>
          <a:xfrm>
            <a:off x="2588418" y="1439347"/>
            <a:ext cx="7015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b="0" i="0">
                <a:effectLst/>
                <a:latin typeface="Söhne Mono"/>
              </a:rPr>
              <a:t>O tipo </a:t>
            </a:r>
            <a:r>
              <a:rPr lang="pt-BR" b="1">
                <a:latin typeface="Söhne Mono"/>
              </a:rPr>
              <a:t>boolean </a:t>
            </a:r>
            <a:r>
              <a:rPr lang="pt-BR">
                <a:latin typeface="Söhne Mono"/>
              </a:rPr>
              <a:t>é utilizado </a:t>
            </a:r>
            <a:r>
              <a:rPr lang="pt-BR" b="0" i="0">
                <a:effectLst/>
                <a:latin typeface="Söhne Mono"/>
              </a:rPr>
              <a:t>para representar valores verdadeiros ou falsos.</a:t>
            </a:r>
            <a:endParaRPr lang="pt-BR" b="0" i="0" dirty="0">
              <a:effectLst/>
              <a:latin typeface="Söhne Mono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DA196B8-31F6-9C75-9478-8EE75617C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381" y="2171700"/>
            <a:ext cx="5793235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8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1130</TotalTime>
  <Words>1219</Words>
  <Application>Microsoft Office PowerPoint</Application>
  <PresentationFormat>Widescreen</PresentationFormat>
  <Paragraphs>124</Paragraphs>
  <Slides>35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Aptos</vt:lpstr>
      <vt:lpstr>Aptos Display</vt:lpstr>
      <vt:lpstr>Arial</vt:lpstr>
      <vt:lpstr>Söhne</vt:lpstr>
      <vt:lpstr>Söhne Mono</vt:lpstr>
      <vt:lpstr>Tema do Office</vt:lpstr>
      <vt:lpstr>Iniciando no TypeScript</vt:lpstr>
      <vt:lpstr>Conteúdo </vt:lpstr>
      <vt:lpstr>O que é Typescript? </vt:lpstr>
      <vt:lpstr>Por que usar TypeScript em vez de JavaScript puro?</vt:lpstr>
      <vt:lpstr>“Desvantagens” de se utilizar TypeScript</vt:lpstr>
      <vt:lpstr>TypeScript: tipos básicos (ou primitivos)</vt:lpstr>
      <vt:lpstr>PowerPoint Presentation</vt:lpstr>
      <vt:lpstr>Number</vt:lpstr>
      <vt:lpstr>Boolean</vt:lpstr>
      <vt:lpstr>String</vt:lpstr>
      <vt:lpstr>Void</vt:lpstr>
      <vt:lpstr>Null</vt:lpstr>
      <vt:lpstr>Undefined</vt:lpstr>
      <vt:lpstr>0 (zero) x null x undefined</vt:lpstr>
      <vt:lpstr>Arrays</vt:lpstr>
      <vt:lpstr>Objects</vt:lpstr>
      <vt:lpstr>PowerPoint Presentation</vt:lpstr>
      <vt:lpstr>Typescript: recursos mais abrangentes </vt:lpstr>
      <vt:lpstr>PowerPoint Presentation</vt:lpstr>
      <vt:lpstr>Enums</vt:lpstr>
      <vt:lpstr>Union types</vt:lpstr>
      <vt:lpstr>Type aliases</vt:lpstr>
      <vt:lpstr>Interfaces</vt:lpstr>
      <vt:lpstr>Type</vt:lpstr>
      <vt:lpstr>Interface x Type (e agora, qual utilizar?)</vt:lpstr>
      <vt:lpstr>Generics (tipos genéricos)</vt:lpstr>
      <vt:lpstr>Functions</vt:lpstr>
      <vt:lpstr>PowerPoint Presentation</vt:lpstr>
      <vt:lpstr>Any type</vt:lpstr>
      <vt:lpstr>Na teoria é tudo bonito, é um paraíso, é uma paz...</vt:lpstr>
      <vt:lpstr>Mas na prática...</vt:lpstr>
      <vt:lpstr>PowerPoint Presentation</vt:lpstr>
      <vt:lpstr>PowerPoint Presentation</vt:lpstr>
      <vt:lpstr>PowerPoint Presentation</vt:lpstr>
      <vt:lpstr>Muito obrigado pela atenção!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Typescript: o básico para se começar</dc:title>
  <dc:creator>ESDRAS DE MELO MOTTA</dc:creator>
  <cp:lastModifiedBy>Esdras Motta</cp:lastModifiedBy>
  <cp:revision>14</cp:revision>
  <dcterms:created xsi:type="dcterms:W3CDTF">2024-02-29T17:41:25Z</dcterms:created>
  <dcterms:modified xsi:type="dcterms:W3CDTF">2024-10-09T19:32:24Z</dcterms:modified>
</cp:coreProperties>
</file>

<file path=docProps/thumbnail.jpeg>
</file>